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33"/>
  </p:notesMasterIdLst>
  <p:sldIdLst>
    <p:sldId id="256" r:id="rId3"/>
    <p:sldId id="322" r:id="rId4"/>
    <p:sldId id="324" r:id="rId5"/>
    <p:sldId id="326" r:id="rId6"/>
    <p:sldId id="333" r:id="rId7"/>
    <p:sldId id="346" r:id="rId8"/>
    <p:sldId id="339" r:id="rId9"/>
    <p:sldId id="327" r:id="rId10"/>
    <p:sldId id="328" r:id="rId11"/>
    <p:sldId id="258" r:id="rId12"/>
    <p:sldId id="347" r:id="rId13"/>
    <p:sldId id="348" r:id="rId14"/>
    <p:sldId id="349" r:id="rId15"/>
    <p:sldId id="350" r:id="rId16"/>
    <p:sldId id="351" r:id="rId17"/>
    <p:sldId id="352" r:id="rId18"/>
    <p:sldId id="353" r:id="rId19"/>
    <p:sldId id="363" r:id="rId20"/>
    <p:sldId id="340" r:id="rId21"/>
    <p:sldId id="354" r:id="rId22"/>
    <p:sldId id="357" r:id="rId23"/>
    <p:sldId id="355" r:id="rId24"/>
    <p:sldId id="356" r:id="rId25"/>
    <p:sldId id="358" r:id="rId26"/>
    <p:sldId id="364" r:id="rId27"/>
    <p:sldId id="359" r:id="rId28"/>
    <p:sldId id="360" r:id="rId29"/>
    <p:sldId id="361" r:id="rId30"/>
    <p:sldId id="365" r:id="rId31"/>
    <p:sldId id="362" r:id="rId3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62"/>
    <p:restoredTop sz="94628"/>
  </p:normalViewPr>
  <p:slideViewPr>
    <p:cSldViewPr snapToGrid="0">
      <p:cViewPr varScale="1">
        <p:scale>
          <a:sx n="119" d="100"/>
          <a:sy n="119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C838D-8918-4330-9C6C-D9A316A394D0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38B876-4158-4461-8744-A60B6FA6D6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543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0832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6394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4084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8654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2854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38629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681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23396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1004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4632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824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25456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1383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8494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96034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6464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22915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9928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074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1813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277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5909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313043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4033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926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73892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6005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828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4022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endParaRPr lang="ko-KR" altLang="en-US">
              <a:latin typeface="Arial" panose="020B0604020202020204" pitchFamily="34" charset="0"/>
              <a:ea typeface="맑은 고딕" panose="020B0503020000020004" pitchFamily="50" charset="-127"/>
              <a:cs typeface="Times New Roman" panose="02020603050405020304" pitchFamily="18" charset="0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05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마스터 1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1 형태 1">
            <a:extLst>
              <a:ext uri="{FF2B5EF4-FFF2-40B4-BE49-F238E27FC236}">
                <a16:creationId xmlns:a16="http://schemas.microsoft.com/office/drawing/2014/main" id="{9EB294A4-BBB9-4725-ABA2-0AD1994787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1 형태 2">
            <a:extLst>
              <a:ext uri="{FF2B5EF4-FFF2-40B4-BE49-F238E27FC236}">
                <a16:creationId xmlns:a16="http://schemas.microsoft.com/office/drawing/2014/main" id="{471DA70B-7F87-4BBE-9C40-6AFECE9309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마스터 1 레이아웃 1 형태 3">
            <a:extLst>
              <a:ext uri="{FF2B5EF4-FFF2-40B4-BE49-F238E27FC236}">
                <a16:creationId xmlns:a16="http://schemas.microsoft.com/office/drawing/2014/main" id="{2A40894C-1470-43D1-8726-D151946FB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5" name="마스터 1 레이아웃 1 형태 4">
            <a:extLst>
              <a:ext uri="{FF2B5EF4-FFF2-40B4-BE49-F238E27FC236}">
                <a16:creationId xmlns:a16="http://schemas.microsoft.com/office/drawing/2014/main" id="{FF498D50-9844-4F62-B1ED-55FA041AB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1 형태 5">
            <a:extLst>
              <a:ext uri="{FF2B5EF4-FFF2-40B4-BE49-F238E27FC236}">
                <a16:creationId xmlns:a16="http://schemas.microsoft.com/office/drawing/2014/main" id="{A12F2B7A-49B4-4C44-A8B5-F00B8CB6D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8132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마스터 1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10 형태 1">
            <a:extLst>
              <a:ext uri="{FF2B5EF4-FFF2-40B4-BE49-F238E27FC236}">
                <a16:creationId xmlns:a16="http://schemas.microsoft.com/office/drawing/2014/main" id="{5202ABE6-8789-400E-90BF-B07C168AC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10 형태 2">
            <a:extLst>
              <a:ext uri="{FF2B5EF4-FFF2-40B4-BE49-F238E27FC236}">
                <a16:creationId xmlns:a16="http://schemas.microsoft.com/office/drawing/2014/main" id="{86945C3D-F3F7-4E9F-A3E1-2A6C1E8F50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마스터 1 레이아웃 10 형태 3">
            <a:extLst>
              <a:ext uri="{FF2B5EF4-FFF2-40B4-BE49-F238E27FC236}">
                <a16:creationId xmlns:a16="http://schemas.microsoft.com/office/drawing/2014/main" id="{4C3636A9-283C-4DAE-94EF-9EC9B74D5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5" name="마스터 1 레이아웃 10 형태 4">
            <a:extLst>
              <a:ext uri="{FF2B5EF4-FFF2-40B4-BE49-F238E27FC236}">
                <a16:creationId xmlns:a16="http://schemas.microsoft.com/office/drawing/2014/main" id="{00150AC1-2C2C-4ACC-9D92-C01697848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10 형태 5">
            <a:extLst>
              <a:ext uri="{FF2B5EF4-FFF2-40B4-BE49-F238E27FC236}">
                <a16:creationId xmlns:a16="http://schemas.microsoft.com/office/drawing/2014/main" id="{E5A081C2-ADC0-42E9-83DF-7A2BE3DAD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43836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마스터 1-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11 형태 1">
            <a:extLst>
              <a:ext uri="{FF2B5EF4-FFF2-40B4-BE49-F238E27FC236}">
                <a16:creationId xmlns:a16="http://schemas.microsoft.com/office/drawing/2014/main" id="{67B3513E-D1B7-48D7-B467-C03AB5A662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11 형태 2">
            <a:extLst>
              <a:ext uri="{FF2B5EF4-FFF2-40B4-BE49-F238E27FC236}">
                <a16:creationId xmlns:a16="http://schemas.microsoft.com/office/drawing/2014/main" id="{E0794869-1180-4D38-8C80-F7B84B159E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마스터 1 레이아웃 11 형태 3">
            <a:extLst>
              <a:ext uri="{FF2B5EF4-FFF2-40B4-BE49-F238E27FC236}">
                <a16:creationId xmlns:a16="http://schemas.microsoft.com/office/drawing/2014/main" id="{21410ED5-DE24-4E65-80D0-FEB94772E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5" name="마스터 1 레이아웃 11 형태 4">
            <a:extLst>
              <a:ext uri="{FF2B5EF4-FFF2-40B4-BE49-F238E27FC236}">
                <a16:creationId xmlns:a16="http://schemas.microsoft.com/office/drawing/2014/main" id="{6FD0237C-DE14-43E3-8157-CB2A7572F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11 형태 5">
            <a:extLst>
              <a:ext uri="{FF2B5EF4-FFF2-40B4-BE49-F238E27FC236}">
                <a16:creationId xmlns:a16="http://schemas.microsoft.com/office/drawing/2014/main" id="{E1357CFC-6BBC-45FB-ABC7-770B94F89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364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29249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2 형태 1"/>
          <p:cNvSpPr>
            <a:spLocks noGrp="1"/>
          </p:cNvSpPr>
          <p:nvPr>
            <p:ph type="pic" sz="quarter" idx="10"/>
          </p:nvPr>
        </p:nvSpPr>
        <p:spPr>
          <a:xfrm>
            <a:off x="6813550" y="0"/>
            <a:ext cx="5378450" cy="685800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9" name="마스터 2 레이아웃 2 형태 2"/>
          <p:cNvSpPr/>
          <p:nvPr userDrawn="1"/>
        </p:nvSpPr>
        <p:spPr>
          <a:xfrm>
            <a:off x="-1072691" y="3392024"/>
            <a:ext cx="4271519" cy="4271519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6652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3 형태 1"/>
          <p:cNvSpPr>
            <a:spLocks noGrp="1"/>
          </p:cNvSpPr>
          <p:nvPr>
            <p:ph type="pic" sz="quarter" idx="10"/>
          </p:nvPr>
        </p:nvSpPr>
        <p:spPr>
          <a:xfrm>
            <a:off x="1435100" y="2070100"/>
            <a:ext cx="2181600" cy="2181600"/>
          </a:xfrm>
          <a:prstGeom prst="diamond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마스터 2 레이아웃 3 형태 2"/>
          <p:cNvSpPr>
            <a:spLocks noGrp="1"/>
          </p:cNvSpPr>
          <p:nvPr>
            <p:ph type="pic" sz="quarter" idx="11"/>
          </p:nvPr>
        </p:nvSpPr>
        <p:spPr>
          <a:xfrm>
            <a:off x="5005200" y="2070100"/>
            <a:ext cx="2181600" cy="2181600"/>
          </a:xfrm>
          <a:prstGeom prst="diamond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9" name="마스터 2 레이아웃 3 형태 3"/>
          <p:cNvSpPr>
            <a:spLocks noGrp="1"/>
          </p:cNvSpPr>
          <p:nvPr>
            <p:ph type="pic" sz="quarter" idx="12"/>
          </p:nvPr>
        </p:nvSpPr>
        <p:spPr>
          <a:xfrm>
            <a:off x="8575300" y="2070100"/>
            <a:ext cx="2181600" cy="2181600"/>
          </a:xfrm>
          <a:prstGeom prst="diamond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3" name="마스터 2 레이아웃 3 형태 4"/>
          <p:cNvSpPr/>
          <p:nvPr userDrawn="1"/>
        </p:nvSpPr>
        <p:spPr>
          <a:xfrm>
            <a:off x="9347200" y="4251700"/>
            <a:ext cx="3454400" cy="34544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4" name="마스터 2 레이아웃 3 형태 5"/>
          <p:cNvSpPr/>
          <p:nvPr userDrawn="1"/>
        </p:nvSpPr>
        <p:spPr>
          <a:xfrm>
            <a:off x="10871200" y="2815900"/>
            <a:ext cx="2363600" cy="23636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341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마스터 2 레이아웃 4 형태 1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408663" cy="6858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7" name="마스터 2 레이아웃 4 형태 2"/>
          <p:cNvSpPr/>
          <p:nvPr userDrawn="1"/>
        </p:nvSpPr>
        <p:spPr>
          <a:xfrm>
            <a:off x="9779000" y="-635000"/>
            <a:ext cx="3187700" cy="31877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8" name="마스터 2 레이아웃 4 형태 3"/>
          <p:cNvSpPr/>
          <p:nvPr userDrawn="1"/>
        </p:nvSpPr>
        <p:spPr>
          <a:xfrm>
            <a:off x="7410450" y="5156200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9" name="마스터 2 레이아웃 4 형태 4"/>
          <p:cNvSpPr/>
          <p:nvPr userDrawn="1"/>
        </p:nvSpPr>
        <p:spPr>
          <a:xfrm>
            <a:off x="7512050" y="-1803400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15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마스터 2 레이아웃 5 형태 1"/>
          <p:cNvSpPr>
            <a:spLocks noGrp="1"/>
          </p:cNvSpPr>
          <p:nvPr>
            <p:ph type="pic" sz="quarter" idx="10"/>
          </p:nvPr>
        </p:nvSpPr>
        <p:spPr>
          <a:xfrm>
            <a:off x="9474625" y="1113881"/>
            <a:ext cx="4965275" cy="4965275"/>
          </a:xfrm>
          <a:prstGeom prst="diamond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5" name="마스터 2 레이아웃 5 형태 2"/>
          <p:cNvSpPr>
            <a:spLocks noGrp="1"/>
          </p:cNvSpPr>
          <p:nvPr>
            <p:ph type="pic" sz="quarter" idx="11"/>
          </p:nvPr>
        </p:nvSpPr>
        <p:spPr>
          <a:xfrm>
            <a:off x="6528225" y="-1769019"/>
            <a:ext cx="4965275" cy="4965275"/>
          </a:xfrm>
          <a:prstGeom prst="diamond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7" name="마스터 2 레이아웃 5 형태 3"/>
          <p:cNvSpPr>
            <a:spLocks noGrp="1"/>
          </p:cNvSpPr>
          <p:nvPr>
            <p:ph type="pic" sz="quarter" idx="13"/>
          </p:nvPr>
        </p:nvSpPr>
        <p:spPr>
          <a:xfrm>
            <a:off x="6528224" y="3996781"/>
            <a:ext cx="4965275" cy="4965275"/>
          </a:xfrm>
          <a:prstGeom prst="diamond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28" name="마스터 2 레이아웃 5 형태 4"/>
          <p:cNvSpPr/>
          <p:nvPr userDrawn="1"/>
        </p:nvSpPr>
        <p:spPr>
          <a:xfrm>
            <a:off x="-1536700" y="5010150"/>
            <a:ext cx="3695700" cy="36957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41584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6 형태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3080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마스터 2 레이아웃 7 형태 1"/>
          <p:cNvGrpSpPr/>
          <p:nvPr userDrawn="1"/>
        </p:nvGrpSpPr>
        <p:grpSpPr>
          <a:xfrm flipH="1">
            <a:off x="8033209" y="4192124"/>
            <a:ext cx="5618843" cy="4271519"/>
            <a:chOff x="-1072691" y="3392024"/>
            <a:chExt cx="5618843" cy="4271519"/>
          </a:xfrm>
        </p:grpSpPr>
        <p:sp>
          <p:nvSpPr>
            <p:cNvPr id="6" name="마스터 2 레이아웃 7 형태 1 그룹 1"/>
            <p:cNvSpPr/>
            <p:nvPr userDrawn="1"/>
          </p:nvSpPr>
          <p:spPr>
            <a:xfrm>
              <a:off x="-1072691" y="3392024"/>
              <a:ext cx="4271519" cy="4271519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마스터 2 레이아웃 7 형태 1 그룹 2"/>
            <p:cNvSpPr/>
            <p:nvPr userDrawn="1"/>
          </p:nvSpPr>
          <p:spPr>
            <a:xfrm>
              <a:off x="2343609" y="5461000"/>
              <a:ext cx="2202543" cy="2202543"/>
            </a:xfrm>
            <a:prstGeom prst="ellipse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3756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마스터 2 레이아웃 8 형태 1"/>
          <p:cNvSpPr>
            <a:spLocks noGrp="1"/>
          </p:cNvSpPr>
          <p:nvPr>
            <p:ph type="pic" sz="quarter" idx="10"/>
          </p:nvPr>
        </p:nvSpPr>
        <p:spPr>
          <a:xfrm>
            <a:off x="948266" y="2219015"/>
            <a:ext cx="5017635" cy="186213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마스터 2 레이아웃 8 형태 2"/>
          <p:cNvSpPr>
            <a:spLocks noGrp="1"/>
          </p:cNvSpPr>
          <p:nvPr>
            <p:ph type="pic" sz="quarter" idx="11"/>
          </p:nvPr>
        </p:nvSpPr>
        <p:spPr>
          <a:xfrm>
            <a:off x="5965901" y="2219015"/>
            <a:ext cx="5018400" cy="186213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마스터 2 레이아웃 8 형태 3"/>
          <p:cNvSpPr/>
          <p:nvPr userDrawn="1"/>
        </p:nvSpPr>
        <p:spPr>
          <a:xfrm>
            <a:off x="9540334" y="4442521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88061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마스터 1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2 형태 1">
            <a:extLst>
              <a:ext uri="{FF2B5EF4-FFF2-40B4-BE49-F238E27FC236}">
                <a16:creationId xmlns:a16="http://schemas.microsoft.com/office/drawing/2014/main" id="{ECBBABDB-EC94-41B8-BA13-140CD47DC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2 형태 2">
            <a:extLst>
              <a:ext uri="{FF2B5EF4-FFF2-40B4-BE49-F238E27FC236}">
                <a16:creationId xmlns:a16="http://schemas.microsoft.com/office/drawing/2014/main" id="{0FE4EC82-AAFE-43F6-B43C-FDAEEFE1B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마스터 1 레이아웃 2 형태 3">
            <a:extLst>
              <a:ext uri="{FF2B5EF4-FFF2-40B4-BE49-F238E27FC236}">
                <a16:creationId xmlns:a16="http://schemas.microsoft.com/office/drawing/2014/main" id="{B96F0A78-A5D2-4A15-A42E-61CEF9817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5" name="마스터 1 레이아웃 2 형태 4">
            <a:extLst>
              <a:ext uri="{FF2B5EF4-FFF2-40B4-BE49-F238E27FC236}">
                <a16:creationId xmlns:a16="http://schemas.microsoft.com/office/drawing/2014/main" id="{BE996A46-224A-43DC-9448-96777184C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2 형태 5">
            <a:extLst>
              <a:ext uri="{FF2B5EF4-FFF2-40B4-BE49-F238E27FC236}">
                <a16:creationId xmlns:a16="http://schemas.microsoft.com/office/drawing/2014/main" id="{63E0E6FB-B1FD-4B8B-93B8-B063649FD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1316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마스터 2 레이아웃 9 형태 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133725" cy="68580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8" name="마스터 2 레이아웃 9 형태 2"/>
          <p:cNvSpPr/>
          <p:nvPr userDrawn="1"/>
        </p:nvSpPr>
        <p:spPr>
          <a:xfrm>
            <a:off x="10285235" y="4718515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9" name="마스터 2 레이아웃 9 형태 3"/>
          <p:cNvSpPr/>
          <p:nvPr userDrawn="1"/>
        </p:nvSpPr>
        <p:spPr>
          <a:xfrm>
            <a:off x="8056385" y="5678635"/>
            <a:ext cx="3111500" cy="311150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14502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스터 2-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마스터 2 레이아웃 10 형태 1"/>
          <p:cNvSpPr>
            <a:spLocks noGrp="1"/>
          </p:cNvSpPr>
          <p:nvPr>
            <p:ph type="pic" sz="quarter" idx="10"/>
          </p:nvPr>
        </p:nvSpPr>
        <p:spPr>
          <a:xfrm>
            <a:off x="942623" y="996243"/>
            <a:ext cx="2111024" cy="1535290"/>
          </a:xfr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마스터 2 레이아웃 10 형태 2"/>
          <p:cNvSpPr>
            <a:spLocks noGrp="1"/>
          </p:cNvSpPr>
          <p:nvPr>
            <p:ph type="pic" sz="quarter" idx="11"/>
          </p:nvPr>
        </p:nvSpPr>
        <p:spPr>
          <a:xfrm>
            <a:off x="3674533" y="996243"/>
            <a:ext cx="2111024" cy="1535290"/>
          </a:xfr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마스터 2 레이아웃 10 형태 3"/>
          <p:cNvSpPr>
            <a:spLocks noGrp="1"/>
          </p:cNvSpPr>
          <p:nvPr>
            <p:ph type="pic" sz="quarter" idx="12"/>
          </p:nvPr>
        </p:nvSpPr>
        <p:spPr>
          <a:xfrm>
            <a:off x="6406444" y="996243"/>
            <a:ext cx="2111024" cy="1535290"/>
          </a:xfr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마스터 2 레이아웃 10 형태 4"/>
          <p:cNvSpPr>
            <a:spLocks noGrp="1"/>
          </p:cNvSpPr>
          <p:nvPr>
            <p:ph type="pic" sz="quarter" idx="13"/>
          </p:nvPr>
        </p:nvSpPr>
        <p:spPr>
          <a:xfrm>
            <a:off x="9138355" y="996243"/>
            <a:ext cx="2111024" cy="1535290"/>
          </a:xfrm>
          <a:ln w="19050">
            <a:solidFill>
              <a:schemeClr val="tx1">
                <a:lumMod val="85000"/>
                <a:lumOff val="15000"/>
              </a:schemeClr>
            </a:solidFill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3119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마스터 1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3 형태 1">
            <a:extLst>
              <a:ext uri="{FF2B5EF4-FFF2-40B4-BE49-F238E27FC236}">
                <a16:creationId xmlns:a16="http://schemas.microsoft.com/office/drawing/2014/main" id="{8E880D3D-0F58-4482-A806-DCBEE93B8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3 형태 2">
            <a:extLst>
              <a:ext uri="{FF2B5EF4-FFF2-40B4-BE49-F238E27FC236}">
                <a16:creationId xmlns:a16="http://schemas.microsoft.com/office/drawing/2014/main" id="{11468BBE-8BFE-41F6-9F2B-035743138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마스터 1 레이아웃 3 형태 3">
            <a:extLst>
              <a:ext uri="{FF2B5EF4-FFF2-40B4-BE49-F238E27FC236}">
                <a16:creationId xmlns:a16="http://schemas.microsoft.com/office/drawing/2014/main" id="{B3FB86E9-57F8-40E8-A8C5-1B2BB1247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5" name="마스터 1 레이아웃 3 형태 4">
            <a:extLst>
              <a:ext uri="{FF2B5EF4-FFF2-40B4-BE49-F238E27FC236}">
                <a16:creationId xmlns:a16="http://schemas.microsoft.com/office/drawing/2014/main" id="{83656C62-418F-49D0-9ADE-CADCE15AC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마스터 1 레이아웃 3 형태 5">
            <a:extLst>
              <a:ext uri="{FF2B5EF4-FFF2-40B4-BE49-F238E27FC236}">
                <a16:creationId xmlns:a16="http://schemas.microsoft.com/office/drawing/2014/main" id="{864E53E8-C29A-4741-8BDE-99058EE9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9994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마스터 1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4 형태 1">
            <a:extLst>
              <a:ext uri="{FF2B5EF4-FFF2-40B4-BE49-F238E27FC236}">
                <a16:creationId xmlns:a16="http://schemas.microsoft.com/office/drawing/2014/main" id="{0F140347-91C4-4155-975C-D7D4D3D62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4 형태 2">
            <a:extLst>
              <a:ext uri="{FF2B5EF4-FFF2-40B4-BE49-F238E27FC236}">
                <a16:creationId xmlns:a16="http://schemas.microsoft.com/office/drawing/2014/main" id="{223B9823-35B2-4993-A119-9D5E0B77B6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마스터 1 레이아웃 4 형태 3">
            <a:extLst>
              <a:ext uri="{FF2B5EF4-FFF2-40B4-BE49-F238E27FC236}">
                <a16:creationId xmlns:a16="http://schemas.microsoft.com/office/drawing/2014/main" id="{98B221A9-A9FB-4CAD-AB26-D2ECCCEDC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마스터 1 레이아웃 4 형태 4">
            <a:extLst>
              <a:ext uri="{FF2B5EF4-FFF2-40B4-BE49-F238E27FC236}">
                <a16:creationId xmlns:a16="http://schemas.microsoft.com/office/drawing/2014/main" id="{6C199300-72B6-4EDF-9ED2-B910E244A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6" name="마스터 1 레이아웃 4 형태 5">
            <a:extLst>
              <a:ext uri="{FF2B5EF4-FFF2-40B4-BE49-F238E27FC236}">
                <a16:creationId xmlns:a16="http://schemas.microsoft.com/office/drawing/2014/main" id="{EEB8F8A2-5C13-470D-9882-6C4AB7BE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마스터 1 레이아웃 4 형태 6">
            <a:extLst>
              <a:ext uri="{FF2B5EF4-FFF2-40B4-BE49-F238E27FC236}">
                <a16:creationId xmlns:a16="http://schemas.microsoft.com/office/drawing/2014/main" id="{702045B3-1A9D-4862-BBC5-A71A7DFC7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98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마스터 1-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5 형태 1">
            <a:extLst>
              <a:ext uri="{FF2B5EF4-FFF2-40B4-BE49-F238E27FC236}">
                <a16:creationId xmlns:a16="http://schemas.microsoft.com/office/drawing/2014/main" id="{912A9283-A921-42DC-B0ED-F8BBB9AE3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5 형태 2">
            <a:extLst>
              <a:ext uri="{FF2B5EF4-FFF2-40B4-BE49-F238E27FC236}">
                <a16:creationId xmlns:a16="http://schemas.microsoft.com/office/drawing/2014/main" id="{B04D55F2-32BB-44CF-B4BD-572D7B4FE9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마스터 1 레이아웃 5 형태 3">
            <a:extLst>
              <a:ext uri="{FF2B5EF4-FFF2-40B4-BE49-F238E27FC236}">
                <a16:creationId xmlns:a16="http://schemas.microsoft.com/office/drawing/2014/main" id="{748002B5-6C6E-4204-BC45-7C3B1A6AD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마스터 1 레이아웃 5 형태 4">
            <a:extLst>
              <a:ext uri="{FF2B5EF4-FFF2-40B4-BE49-F238E27FC236}">
                <a16:creationId xmlns:a16="http://schemas.microsoft.com/office/drawing/2014/main" id="{61DB2ABA-DCBA-4C40-B782-05934F575D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마스터 1 레이아웃 5 형태 5">
            <a:extLst>
              <a:ext uri="{FF2B5EF4-FFF2-40B4-BE49-F238E27FC236}">
                <a16:creationId xmlns:a16="http://schemas.microsoft.com/office/drawing/2014/main" id="{D29884EA-8FC0-4975-AA2B-A65F1744D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마스터 1 레이아웃 5 형태 6">
            <a:extLst>
              <a:ext uri="{FF2B5EF4-FFF2-40B4-BE49-F238E27FC236}">
                <a16:creationId xmlns:a16="http://schemas.microsoft.com/office/drawing/2014/main" id="{557210D7-7A3C-438D-909A-D4D750496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8" name="마스터 1 레이아웃 5 형태 7">
            <a:extLst>
              <a:ext uri="{FF2B5EF4-FFF2-40B4-BE49-F238E27FC236}">
                <a16:creationId xmlns:a16="http://schemas.microsoft.com/office/drawing/2014/main" id="{DF6725CC-140A-4A6B-BF21-5C4E03807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마스터 1 레이아웃 5 형태 8">
            <a:extLst>
              <a:ext uri="{FF2B5EF4-FFF2-40B4-BE49-F238E27FC236}">
                <a16:creationId xmlns:a16="http://schemas.microsoft.com/office/drawing/2014/main" id="{1A91DAC2-A126-4917-B9B9-C351FA16D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700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마스터 1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6 형태 1">
            <a:extLst>
              <a:ext uri="{FF2B5EF4-FFF2-40B4-BE49-F238E27FC236}">
                <a16:creationId xmlns:a16="http://schemas.microsoft.com/office/drawing/2014/main" id="{8682E794-EDB5-4FAD-B100-3E361A79A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6 형태 2">
            <a:extLst>
              <a:ext uri="{FF2B5EF4-FFF2-40B4-BE49-F238E27FC236}">
                <a16:creationId xmlns:a16="http://schemas.microsoft.com/office/drawing/2014/main" id="{00F0B89B-B98C-4D46-8334-914CDFAB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4" name="마스터 1 레이아웃 6 형태 3">
            <a:extLst>
              <a:ext uri="{FF2B5EF4-FFF2-40B4-BE49-F238E27FC236}">
                <a16:creationId xmlns:a16="http://schemas.microsoft.com/office/drawing/2014/main" id="{6CFEFDE5-63FC-4E56-B2F6-592DB4623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마스터 1 레이아웃 6 형태 4">
            <a:extLst>
              <a:ext uri="{FF2B5EF4-FFF2-40B4-BE49-F238E27FC236}">
                <a16:creationId xmlns:a16="http://schemas.microsoft.com/office/drawing/2014/main" id="{26C6D8DA-FF8A-4584-9ECB-7FAC83468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145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마스터 1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7 형태 1">
            <a:extLst>
              <a:ext uri="{FF2B5EF4-FFF2-40B4-BE49-F238E27FC236}">
                <a16:creationId xmlns:a16="http://schemas.microsoft.com/office/drawing/2014/main" id="{911402AE-03B5-4F5C-A321-F08EADF2A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3" name="마스터 1 레이아웃 7 형태 2">
            <a:extLst>
              <a:ext uri="{FF2B5EF4-FFF2-40B4-BE49-F238E27FC236}">
                <a16:creationId xmlns:a16="http://schemas.microsoft.com/office/drawing/2014/main" id="{B0AAE480-27D0-4920-9718-47A77DD58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마스터 1 레이아웃 7 형태 3">
            <a:extLst>
              <a:ext uri="{FF2B5EF4-FFF2-40B4-BE49-F238E27FC236}">
                <a16:creationId xmlns:a16="http://schemas.microsoft.com/office/drawing/2014/main" id="{F304C241-6CEC-4949-A597-AADF4AE7C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6188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마스터 1-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8 형태 1">
            <a:extLst>
              <a:ext uri="{FF2B5EF4-FFF2-40B4-BE49-F238E27FC236}">
                <a16:creationId xmlns:a16="http://schemas.microsoft.com/office/drawing/2014/main" id="{3A8CF8E0-13F0-4D7B-90F9-B322AE9AE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8 형태 2">
            <a:extLst>
              <a:ext uri="{FF2B5EF4-FFF2-40B4-BE49-F238E27FC236}">
                <a16:creationId xmlns:a16="http://schemas.microsoft.com/office/drawing/2014/main" id="{AF864084-B3C5-4E55-A572-BE2F4A37B8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마스터 1 레이아웃 8 형태 3">
            <a:extLst>
              <a:ext uri="{FF2B5EF4-FFF2-40B4-BE49-F238E27FC236}">
                <a16:creationId xmlns:a16="http://schemas.microsoft.com/office/drawing/2014/main" id="{A3903671-E795-48B2-9264-893D74F7E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마스터 1 레이아웃 8 형태 4">
            <a:extLst>
              <a:ext uri="{FF2B5EF4-FFF2-40B4-BE49-F238E27FC236}">
                <a16:creationId xmlns:a16="http://schemas.microsoft.com/office/drawing/2014/main" id="{07D98D38-DB4B-4630-AEA5-608EAB222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6" name="마스터 1 레이아웃 8 형태 5">
            <a:extLst>
              <a:ext uri="{FF2B5EF4-FFF2-40B4-BE49-F238E27FC236}">
                <a16:creationId xmlns:a16="http://schemas.microsoft.com/office/drawing/2014/main" id="{93C5632B-BAB7-4917-B672-8FEC25121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마스터 1 레이아웃 8 형태 6">
            <a:extLst>
              <a:ext uri="{FF2B5EF4-FFF2-40B4-BE49-F238E27FC236}">
                <a16:creationId xmlns:a16="http://schemas.microsoft.com/office/drawing/2014/main" id="{049AECEB-2AE5-4227-9C4B-A14911C59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476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마스터 1-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레이아웃 9 형태 1">
            <a:extLst>
              <a:ext uri="{FF2B5EF4-FFF2-40B4-BE49-F238E27FC236}">
                <a16:creationId xmlns:a16="http://schemas.microsoft.com/office/drawing/2014/main" id="{4512EE3E-7083-402D-8981-7765420E5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레이아웃 9 형태 2">
            <a:extLst>
              <a:ext uri="{FF2B5EF4-FFF2-40B4-BE49-F238E27FC236}">
                <a16:creationId xmlns:a16="http://schemas.microsoft.com/office/drawing/2014/main" id="{79B89829-77F3-4743-9F6E-1B196C1ECE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마스터 1 레이아웃 9 형태 3">
            <a:extLst>
              <a:ext uri="{FF2B5EF4-FFF2-40B4-BE49-F238E27FC236}">
                <a16:creationId xmlns:a16="http://schemas.microsoft.com/office/drawing/2014/main" id="{63D01A3D-880A-452E-80A4-4DEB116F6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마스터 1 레이아웃 9 형태 4">
            <a:extLst>
              <a:ext uri="{FF2B5EF4-FFF2-40B4-BE49-F238E27FC236}">
                <a16:creationId xmlns:a16="http://schemas.microsoft.com/office/drawing/2014/main" id="{AB4A3565-8AC0-496C-AAE2-9DF438D30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6" name="마스터 1 레이아웃 9 형태 5">
            <a:extLst>
              <a:ext uri="{FF2B5EF4-FFF2-40B4-BE49-F238E27FC236}">
                <a16:creationId xmlns:a16="http://schemas.microsoft.com/office/drawing/2014/main" id="{E0567859-0756-42E7-8109-F79D23107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마스터 1 레이아웃 9 형태 6">
            <a:extLst>
              <a:ext uri="{FF2B5EF4-FFF2-40B4-BE49-F238E27FC236}">
                <a16:creationId xmlns:a16="http://schemas.microsoft.com/office/drawing/2014/main" id="{09C774F8-D828-48E7-B0C4-AE4B8FB92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246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마스터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1 형태 1">
            <a:extLst>
              <a:ext uri="{FF2B5EF4-FFF2-40B4-BE49-F238E27FC236}">
                <a16:creationId xmlns:a16="http://schemas.microsoft.com/office/drawing/2014/main" id="{4ECEF9BE-8627-401D-86C2-BEA7CF6A4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마스터 1 형태 2">
            <a:extLst>
              <a:ext uri="{FF2B5EF4-FFF2-40B4-BE49-F238E27FC236}">
                <a16:creationId xmlns:a16="http://schemas.microsoft.com/office/drawing/2014/main" id="{E6EBB681-C153-431F-B9D0-03D4563F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마스터 1 형태 3">
            <a:extLst>
              <a:ext uri="{FF2B5EF4-FFF2-40B4-BE49-F238E27FC236}">
                <a16:creationId xmlns:a16="http://schemas.microsoft.com/office/drawing/2014/main" id="{C29AD91E-E5BC-4054-AC2B-DC35EF1936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08E580-7753-4A49-A33B-594CBE236A84}" type="datetimeFigureOut">
              <a:rPr lang="ko-KR" altLang="en-US" smtClean="0"/>
              <a:t>2021. 7. 9.</a:t>
            </a:fld>
            <a:endParaRPr lang="ko-KR" altLang="en-US"/>
          </a:p>
        </p:txBody>
      </p:sp>
      <p:sp>
        <p:nvSpPr>
          <p:cNvPr id="5" name="마스터 1 형태 4">
            <a:extLst>
              <a:ext uri="{FF2B5EF4-FFF2-40B4-BE49-F238E27FC236}">
                <a16:creationId xmlns:a16="http://schemas.microsoft.com/office/drawing/2014/main" id="{E6A0E237-DA0D-4292-B2B6-1D7942B21E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마스터 1 형태 5">
            <a:extLst>
              <a:ext uri="{FF2B5EF4-FFF2-40B4-BE49-F238E27FC236}">
                <a16:creationId xmlns:a16="http://schemas.microsoft.com/office/drawing/2014/main" id="{643D21DB-EAE3-45FD-9912-467C2E8219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1EEE9-BE20-409B-8748-F891A0F1F2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250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마스터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마스터 2 형태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마스터 2 형태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마스터 2 형태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8A5A3-A766-494C-A2DD-D1192920AA1C}" type="datetimeFigureOut">
              <a:rPr lang="zh-CN" altLang="en-US" smtClean="0"/>
              <a:t>2021/7/9</a:t>
            </a:fld>
            <a:endParaRPr lang="zh-CN" altLang="en-US"/>
          </a:p>
        </p:txBody>
      </p:sp>
      <p:sp>
        <p:nvSpPr>
          <p:cNvPr id="5" name="마스터 2 형태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마스터 2 형태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4B677-67D9-4D8F-81B4-3AB19E67F4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3359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1 형태 1"/>
          <p:cNvSpPr/>
          <p:nvPr/>
        </p:nvSpPr>
        <p:spPr>
          <a:xfrm>
            <a:off x="2201332" y="1286933"/>
            <a:ext cx="3228622" cy="3228622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슬라이드 1 형태 2"/>
          <p:cNvSpPr txBox="1"/>
          <p:nvPr/>
        </p:nvSpPr>
        <p:spPr>
          <a:xfrm>
            <a:off x="3504659" y="2256882"/>
            <a:ext cx="51827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5400" b="0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Recent CNNs</a:t>
            </a:r>
            <a:endParaRPr kumimoji="0" lang="zh-CN" altLang="en-US" sz="5400" b="0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6" name="슬라이드 1 형태 3"/>
          <p:cNvSpPr txBox="1"/>
          <p:nvPr/>
        </p:nvSpPr>
        <p:spPr>
          <a:xfrm>
            <a:off x="3200968" y="3231653"/>
            <a:ext cx="5955476" cy="26814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ResNet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,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MobileNet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,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 CN Light" panose="020B0300000000000000" pitchFamily="34" charset="-122"/>
                <a:ea typeface="思源黑体 CN Light" panose="020B0300000000000000" pitchFamily="34" charset="-122"/>
                <a:cs typeface="+mn-cs"/>
              </a:rPr>
              <a:t>EfficientNet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  <a:cs typeface="+mn-cs"/>
            </a:endParaRPr>
          </a:p>
        </p:txBody>
      </p:sp>
      <p:sp>
        <p:nvSpPr>
          <p:cNvPr id="7" name="슬라이드 1 형태 4">
            <a:extLst>
              <a:ext uri="{FF2B5EF4-FFF2-40B4-BE49-F238E27FC236}">
                <a16:creationId xmlns:a16="http://schemas.microsoft.com/office/drawing/2014/main" id="{7F9D4946-49D1-E54C-872F-C1976DB0D1B1}"/>
              </a:ext>
            </a:extLst>
          </p:cNvPr>
          <p:cNvSpPr txBox="1"/>
          <p:nvPr/>
        </p:nvSpPr>
        <p:spPr>
          <a:xfrm rot="21579859">
            <a:off x="4807306" y="5234317"/>
            <a:ext cx="3100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Present by </a:t>
            </a:r>
            <a:r>
              <a:rPr kumimoji="0" lang="en-US" altLang="zh-CN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Taehyeon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 Kim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405081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50"/>
                            </p:stCondLst>
                            <p:childTnLst>
                              <p:par>
                                <p:cTn id="16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5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 animBg="1"/>
      <p:bldP spid="6" grpId="1" animBg="1"/>
      <p:bldP spid="7" grpId="0"/>
      <p:bldP spid="7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3 형태 1"/>
          <p:cNvSpPr/>
          <p:nvPr/>
        </p:nvSpPr>
        <p:spPr>
          <a:xfrm>
            <a:off x="1942430" y="3572708"/>
            <a:ext cx="4018263" cy="4018263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슬라이드 3 형태 2"/>
          <p:cNvSpPr/>
          <p:nvPr/>
        </p:nvSpPr>
        <p:spPr>
          <a:xfrm>
            <a:off x="3236686" y="1698171"/>
            <a:ext cx="943428" cy="2946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슬라이드 3 형태 3"/>
          <p:cNvSpPr txBox="1"/>
          <p:nvPr/>
        </p:nvSpPr>
        <p:spPr>
          <a:xfrm>
            <a:off x="4688114" y="2674801"/>
            <a:ext cx="33306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细体" panose="020B0200000000000000" pitchFamily="34" charset="-122"/>
                <a:ea typeface="苹方 细体" panose="020B0200000000000000" pitchFamily="34" charset="-122"/>
                <a:cs typeface="+mn-cs"/>
              </a:rPr>
              <a:t>ResNet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细体" panose="020B0200000000000000" pitchFamily="34" charset="-122"/>
              <a:ea typeface="苹方 细体" panose="020B0200000000000000" pitchFamily="34" charset="-122"/>
              <a:cs typeface="+mn-cs"/>
            </a:endParaRPr>
          </a:p>
        </p:txBody>
      </p:sp>
      <p:sp>
        <p:nvSpPr>
          <p:cNvPr id="5" name="슬라이드 3 형태 4"/>
          <p:cNvSpPr/>
          <p:nvPr/>
        </p:nvSpPr>
        <p:spPr>
          <a:xfrm>
            <a:off x="9315686" y="-970264"/>
            <a:ext cx="3466721" cy="346672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슬라이드 3 형태 5"/>
          <p:cNvSpPr txBox="1"/>
          <p:nvPr/>
        </p:nvSpPr>
        <p:spPr>
          <a:xfrm>
            <a:off x="4688114" y="3875130"/>
            <a:ext cx="4746172" cy="76944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000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6979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  <p:bldP spid="2" grpId="1" animBg="1"/>
      <p:bldP spid="4" grpId="0"/>
      <p:bldP spid="5" grpId="0" animBg="1"/>
      <p:bldP spid="6" grpId="0" animBg="1"/>
      <p:bldP spid="6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90855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Deep Convolutional Neural Network</a:t>
            </a: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의 문제점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55447" y="1008598"/>
            <a:ext cx="118140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Depth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가 깊을수록 더 좋은 성능을 낸다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그러나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.!</a:t>
            </a:r>
          </a:p>
          <a:p>
            <a:pPr marL="342900" indent="-342900">
              <a:buFontTx/>
              <a:buChar char="-"/>
            </a:pPr>
            <a:r>
              <a:rPr kumimoji="1" lang="ko-KR" altLang="en-US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파라미터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(Parameter)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가 많아지고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, overfitting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위험이 있음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  <a:p>
            <a:pPr marL="342900" indent="-342900">
              <a:buFontTx/>
              <a:buChar char="-"/>
            </a:pP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Vanishing gradient issue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로 인한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training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어려움</a:t>
            </a:r>
            <a:endParaRPr kumimoji="1" lang="en-US" altLang="ko-KR" sz="2000" b="1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31A1035-08FC-164B-9252-0689FBCE1F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042" y="2642062"/>
            <a:ext cx="75311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1954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2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55012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Layer (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층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)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수에 따른 문제점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.!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층이 깊어 진다고 해서 학습이 더 잘 되지 않음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!!!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</a:t>
            </a:r>
            <a:endParaRPr kumimoji="1" lang="en-US" altLang="ko-KR" sz="2000" b="1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A1E3AFC-FCB4-8541-8F2E-87F4C8BEF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287" y="2726343"/>
            <a:ext cx="6756400" cy="368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25902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3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24801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토론 및 고찰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앞 그래프에서 이상한 점이 무엇인가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?</a:t>
            </a:r>
          </a:p>
          <a:p>
            <a:pPr marL="457200" indent="-457200">
              <a:buAutoNum type="arabicPeriod"/>
            </a:pPr>
            <a:endParaRPr kumimoji="1" lang="en-US" altLang="ko-KR" sz="2000" b="1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pPr marL="457200" indent="-457200">
              <a:buAutoNum type="arabicPeriod"/>
            </a:pPr>
            <a:endParaRPr kumimoji="1" lang="en-US" altLang="ko-KR" sz="2000" b="1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pPr marL="457200" indent="-457200">
              <a:buAutoNum type="arabicPeriod"/>
            </a:pPr>
            <a:endParaRPr kumimoji="1" lang="en-US" altLang="ko-KR" sz="2000" b="1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pPr marL="457200" indent="-457200">
              <a:buAutoNum type="arabicPeriod"/>
            </a:pPr>
            <a:endParaRPr kumimoji="1" lang="en-US" altLang="ko-KR" sz="2000" b="1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pPr marL="457200" indent="-457200">
              <a:buAutoNum type="arabicPeriod"/>
            </a:pP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왜 이런 현상이 생기는가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56019966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4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6515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Residual Learning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결국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,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신호의 전달이 약해지는 것이다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..! </a:t>
            </a:r>
          </a:p>
          <a:p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계속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1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보다 작은 값을 </a:t>
            </a:r>
            <a:r>
              <a:rPr kumimoji="1" lang="ko-KR" altLang="en-US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곱하다보니까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작아지는 것이라 볼 수도 있다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9D1D950-303D-BC44-B69F-2EFBD2745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9233" y="2803098"/>
            <a:ext cx="6023356" cy="202168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9FEF7D5-9F38-3B4F-AFD9-D8461F3DB9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33" r="51275"/>
          <a:stretch/>
        </p:blipFill>
        <p:spPr>
          <a:xfrm>
            <a:off x="549759" y="2691390"/>
            <a:ext cx="1686447" cy="219143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871C0B9-0EF8-AD4D-A83D-E7064E0D48F2}"/>
              </a:ext>
            </a:extLst>
          </p:cNvPr>
          <p:cNvSpPr txBox="1"/>
          <p:nvPr/>
        </p:nvSpPr>
        <p:spPr>
          <a:xfrm>
            <a:off x="8754701" y="3277354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자전거</a:t>
            </a:r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DF7FEBB5-DDF9-334E-9343-E4BBFCDFAD5F}"/>
              </a:ext>
            </a:extLst>
          </p:cNvPr>
          <p:cNvCxnSpPr/>
          <p:nvPr/>
        </p:nvCxnSpPr>
        <p:spPr>
          <a:xfrm>
            <a:off x="2942376" y="2616451"/>
            <a:ext cx="492508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77EB5D8E-A556-DA4C-ACE3-2C0BF03D1905}"/>
              </a:ext>
            </a:extLst>
          </p:cNvPr>
          <p:cNvCxnSpPr/>
          <p:nvPr/>
        </p:nvCxnSpPr>
        <p:spPr>
          <a:xfrm>
            <a:off x="2942376" y="4996004"/>
            <a:ext cx="4925085" cy="0"/>
          </a:xfrm>
          <a:prstGeom prst="straightConnector1">
            <a:avLst/>
          </a:prstGeom>
          <a:ln w="38100">
            <a:solidFill>
              <a:srgbClr val="C0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D0C419E4-2FD8-E648-8C8F-576215A4D424}"/>
              </a:ext>
            </a:extLst>
          </p:cNvPr>
          <p:cNvSpPr txBox="1"/>
          <p:nvPr/>
        </p:nvSpPr>
        <p:spPr>
          <a:xfrm>
            <a:off x="3628947" y="5192094"/>
            <a:ext cx="4043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Backward Propagation</a:t>
            </a:r>
            <a:endParaRPr kumimoji="1" lang="ko-KR" altLang="en-US" sz="28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498101-9409-814F-80D4-FD1C1FB84D06}"/>
              </a:ext>
            </a:extLst>
          </p:cNvPr>
          <p:cNvSpPr txBox="1"/>
          <p:nvPr/>
        </p:nvSpPr>
        <p:spPr>
          <a:xfrm>
            <a:off x="3628947" y="1995187"/>
            <a:ext cx="38158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Forward Propagation</a:t>
            </a:r>
            <a:endParaRPr kumimoji="1" lang="ko-KR" altLang="en-US" sz="28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0792045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5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65151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Residual Learning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입력의 크기를 거의 그대로 만들어주기 위해서 새로운 장치를 도입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(Shortcut connection)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AFACB29-CAE6-0D4B-BD9C-8ED41C893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532" y="2551128"/>
            <a:ext cx="4064000" cy="242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3683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6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15812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ResNet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VGG Style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구조에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Shortcut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이 더 해진 것이라고 봐도 된다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Layer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수가 기하급수적으로 많아져도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training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이 된다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10252F7-D980-DA45-AAC0-0EE74D70C4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1328" y="2058469"/>
            <a:ext cx="2425700" cy="44069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3854ADB-E96C-D746-82E9-242543E83E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8228" y="2302283"/>
            <a:ext cx="3213100" cy="3213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1967D6-2151-CC41-A09C-F17456E3E86D}"/>
              </a:ext>
            </a:extLst>
          </p:cNvPr>
          <p:cNvSpPr txBox="1"/>
          <p:nvPr/>
        </p:nvSpPr>
        <p:spPr>
          <a:xfrm>
            <a:off x="204769" y="3059668"/>
            <a:ext cx="45240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Fully connected Layer</a:t>
            </a:r>
            <a:r>
              <a:rPr kumimoji="1" lang="ko-KR" altLang="en-US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를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</a:t>
            </a: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1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개만 남겨둠</a:t>
            </a:r>
            <a:endParaRPr kumimoji="1" lang="en-US" altLang="ko-KR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Shortcut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을 추가함</a:t>
            </a:r>
            <a:endParaRPr kumimoji="1" lang="en-US" altLang="ko-KR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507632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7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4285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Bottleneck Layer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Inception Network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효율성에 착안하여 도입함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  <a:p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훨씬 더 효율적으로 압축해서 내용을 전달함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</p:txBody>
      </p:sp>
      <p:pic>
        <p:nvPicPr>
          <p:cNvPr id="1026" name="Picture 2" descr="Residual block (top left), bottleneck layer (bottom left), and ResNet... |  Download Scientific Diagram">
            <a:extLst>
              <a:ext uri="{FF2B5EF4-FFF2-40B4-BE49-F238E27FC236}">
                <a16:creationId xmlns:a16="http://schemas.microsoft.com/office/drawing/2014/main" id="{0B073883-8851-0C42-A8FD-32545A34CE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76" r="56592"/>
          <a:stretch/>
        </p:blipFill>
        <p:spPr bwMode="auto">
          <a:xfrm>
            <a:off x="6536250" y="2369305"/>
            <a:ext cx="3965772" cy="347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564019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8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243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Any Qu</a:t>
            </a:r>
            <a:r>
              <a:rPr lang="en-US" altLang="zh-CN" sz="3200" dirty="0" err="1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estions</a:t>
            </a:r>
            <a:r>
              <a:rPr lang="en-US" altLang="zh-CN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?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4973606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3 형태 1"/>
          <p:cNvSpPr/>
          <p:nvPr/>
        </p:nvSpPr>
        <p:spPr>
          <a:xfrm>
            <a:off x="1942430" y="3572708"/>
            <a:ext cx="4018263" cy="4018263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슬라이드 3 형태 2"/>
          <p:cNvSpPr/>
          <p:nvPr/>
        </p:nvSpPr>
        <p:spPr>
          <a:xfrm>
            <a:off x="3236686" y="1698171"/>
            <a:ext cx="943428" cy="29464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슬라이드 3 형태 3"/>
          <p:cNvSpPr txBox="1"/>
          <p:nvPr/>
        </p:nvSpPr>
        <p:spPr>
          <a:xfrm>
            <a:off x="4688114" y="1566806"/>
            <a:ext cx="540551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细体" panose="020B0200000000000000" pitchFamily="34" charset="-122"/>
                <a:ea typeface="苹方 细体" panose="020B0200000000000000" pitchFamily="34" charset="-122"/>
                <a:cs typeface="+mn-cs"/>
              </a:rPr>
              <a:t>Lightweight</a:t>
            </a:r>
            <a:endParaRPr lang="en-US" altLang="zh-CN" sz="7200" dirty="0">
              <a:solidFill>
                <a:prstClr val="black"/>
              </a:solidFill>
              <a:latin typeface="苹方 细体" panose="020B0200000000000000" pitchFamily="34" charset="-122"/>
              <a:ea typeface="苹方 细体" panose="020B0200000000000000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0" i="0" u="none" strike="noStrike" kern="1200" cap="none" spc="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细体" panose="020B0200000000000000" pitchFamily="34" charset="-122"/>
                <a:ea typeface="苹方 细体" panose="020B0200000000000000" pitchFamily="34" charset="-122"/>
                <a:cs typeface="+mn-cs"/>
              </a:rPr>
              <a:t>Networks</a:t>
            </a:r>
            <a:endParaRPr kumimoji="0" lang="zh-CN" altLang="en-US" sz="7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细体" panose="020B0200000000000000" pitchFamily="34" charset="-122"/>
              <a:ea typeface="苹方 细体" panose="020B0200000000000000" pitchFamily="34" charset="-122"/>
              <a:cs typeface="+mn-cs"/>
            </a:endParaRPr>
          </a:p>
        </p:txBody>
      </p:sp>
      <p:sp>
        <p:nvSpPr>
          <p:cNvPr id="5" name="슬라이드 3 형태 4"/>
          <p:cNvSpPr/>
          <p:nvPr/>
        </p:nvSpPr>
        <p:spPr>
          <a:xfrm>
            <a:off x="9315686" y="-970264"/>
            <a:ext cx="3466721" cy="3466721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슬라이드 3 형태 5"/>
          <p:cNvSpPr txBox="1"/>
          <p:nvPr/>
        </p:nvSpPr>
        <p:spPr>
          <a:xfrm>
            <a:off x="4688114" y="3875130"/>
            <a:ext cx="4746172" cy="76944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lIns="9000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44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560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" grpId="0" animBg="1"/>
      <p:bldP spid="2" grpId="1" animBg="1"/>
      <p:bldP spid="4" grpId="0"/>
      <p:bldP spid="5" grpId="0" animBg="1"/>
      <p:bldP spid="6" grpId="0" animBg="1"/>
      <p:bldP spid="6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49415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Remind : ML Framework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764F66D-E648-5041-BB33-DDAF3DCD4521}"/>
              </a:ext>
            </a:extLst>
          </p:cNvPr>
          <p:cNvSpPr/>
          <p:nvPr/>
        </p:nvSpPr>
        <p:spPr>
          <a:xfrm>
            <a:off x="1659466" y="2362200"/>
            <a:ext cx="1490134" cy="16848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58A7D93-774F-0A46-8019-768F55641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198" y="2569631"/>
            <a:ext cx="1087967" cy="10879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0DF0A5-483A-494E-8A2A-5B26909787B7}"/>
              </a:ext>
            </a:extLst>
          </p:cNvPr>
          <p:cNvSpPr txBox="1"/>
          <p:nvPr/>
        </p:nvSpPr>
        <p:spPr>
          <a:xfrm>
            <a:off x="2018910" y="3641637"/>
            <a:ext cx="7585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Data</a:t>
            </a:r>
          </a:p>
        </p:txBody>
      </p:sp>
      <p:cxnSp>
        <p:nvCxnSpPr>
          <p:cNvPr id="10" name="Straight Arrow Connector 5">
            <a:extLst>
              <a:ext uri="{FF2B5EF4-FFF2-40B4-BE49-F238E27FC236}">
                <a16:creationId xmlns:a16="http://schemas.microsoft.com/office/drawing/2014/main" id="{11BB79C0-B400-7146-BA16-602D2DB75742}"/>
              </a:ext>
            </a:extLst>
          </p:cNvPr>
          <p:cNvCxnSpPr>
            <a:stCxn id="7" idx="3"/>
          </p:cNvCxnSpPr>
          <p:nvPr/>
        </p:nvCxnSpPr>
        <p:spPr>
          <a:xfrm flipV="1">
            <a:off x="3149600" y="3200400"/>
            <a:ext cx="898395" cy="4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22">
            <a:extLst>
              <a:ext uri="{FF2B5EF4-FFF2-40B4-BE49-F238E27FC236}">
                <a16:creationId xmlns:a16="http://schemas.microsoft.com/office/drawing/2014/main" id="{1AFE579D-3DEE-C34C-8E08-F4D5E20CC2D1}"/>
              </a:ext>
            </a:extLst>
          </p:cNvPr>
          <p:cNvSpPr/>
          <p:nvPr/>
        </p:nvSpPr>
        <p:spPr>
          <a:xfrm>
            <a:off x="4047995" y="2356880"/>
            <a:ext cx="3021672" cy="16848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847FA04-9BCB-0042-AE19-93772AAA99A7}"/>
              </a:ext>
            </a:extLst>
          </p:cNvPr>
          <p:cNvSpPr txBox="1"/>
          <p:nvPr/>
        </p:nvSpPr>
        <p:spPr>
          <a:xfrm>
            <a:off x="4789752" y="3636317"/>
            <a:ext cx="1538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Algorithm</a:t>
            </a:r>
          </a:p>
        </p:txBody>
      </p:sp>
      <p:pic>
        <p:nvPicPr>
          <p:cNvPr id="14" name="Picture 6">
            <a:extLst>
              <a:ext uri="{FF2B5EF4-FFF2-40B4-BE49-F238E27FC236}">
                <a16:creationId xmlns:a16="http://schemas.microsoft.com/office/drawing/2014/main" id="{36257DBB-2816-6C42-BC02-C6C6133709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0764" y="2421465"/>
            <a:ext cx="1236133" cy="1236133"/>
          </a:xfrm>
          <a:prstGeom prst="rect">
            <a:avLst/>
          </a:prstGeom>
        </p:spPr>
      </p:pic>
      <p:cxnSp>
        <p:nvCxnSpPr>
          <p:cNvPr id="15" name="Straight Arrow Connector 29">
            <a:extLst>
              <a:ext uri="{FF2B5EF4-FFF2-40B4-BE49-F238E27FC236}">
                <a16:creationId xmlns:a16="http://schemas.microsoft.com/office/drawing/2014/main" id="{9BDC77D3-0B07-EC41-AAF6-EBEEE2DD4CC7}"/>
              </a:ext>
            </a:extLst>
          </p:cNvPr>
          <p:cNvCxnSpPr/>
          <p:nvPr/>
        </p:nvCxnSpPr>
        <p:spPr>
          <a:xfrm flipV="1">
            <a:off x="7066855" y="3199313"/>
            <a:ext cx="898395" cy="423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30">
            <a:extLst>
              <a:ext uri="{FF2B5EF4-FFF2-40B4-BE49-F238E27FC236}">
                <a16:creationId xmlns:a16="http://schemas.microsoft.com/office/drawing/2014/main" id="{6CC70D6B-F4A2-3A44-B01D-2A0872120956}"/>
              </a:ext>
            </a:extLst>
          </p:cNvPr>
          <p:cNvSpPr/>
          <p:nvPr/>
        </p:nvSpPr>
        <p:spPr>
          <a:xfrm>
            <a:off x="7968062" y="2351560"/>
            <a:ext cx="1490134" cy="16848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4E0A41-C8B6-7F41-9E68-214D32F90B83}"/>
              </a:ext>
            </a:extLst>
          </p:cNvPr>
          <p:cNvSpPr txBox="1"/>
          <p:nvPr/>
        </p:nvSpPr>
        <p:spPr>
          <a:xfrm>
            <a:off x="8327506" y="3630997"/>
            <a:ext cx="7168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Loss</a:t>
            </a:r>
          </a:p>
        </p:txBody>
      </p:sp>
      <p:pic>
        <p:nvPicPr>
          <p:cNvPr id="20" name="Picture 7">
            <a:extLst>
              <a:ext uri="{FF2B5EF4-FFF2-40B4-BE49-F238E27FC236}">
                <a16:creationId xmlns:a16="http://schemas.microsoft.com/office/drawing/2014/main" id="{54909BD5-C6FD-3C40-AD39-3E075376AE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0095" y="2476497"/>
            <a:ext cx="1126067" cy="1126067"/>
          </a:xfrm>
          <a:prstGeom prst="rect">
            <a:avLst/>
          </a:prstGeom>
        </p:spPr>
      </p:pic>
      <p:sp>
        <p:nvSpPr>
          <p:cNvPr id="21" name="Rectangle 8">
            <a:extLst>
              <a:ext uri="{FF2B5EF4-FFF2-40B4-BE49-F238E27FC236}">
                <a16:creationId xmlns:a16="http://schemas.microsoft.com/office/drawing/2014/main" id="{B43CD5F7-B1C2-9D43-97E3-DACFA1ECB3E3}"/>
              </a:ext>
            </a:extLst>
          </p:cNvPr>
          <p:cNvSpPr/>
          <p:nvPr/>
        </p:nvSpPr>
        <p:spPr>
          <a:xfrm>
            <a:off x="3519208" y="2042634"/>
            <a:ext cx="6429125" cy="335063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grpSp>
        <p:nvGrpSpPr>
          <p:cNvPr id="22" name="Group 47">
            <a:extLst>
              <a:ext uri="{FF2B5EF4-FFF2-40B4-BE49-F238E27FC236}">
                <a16:creationId xmlns:a16="http://schemas.microsoft.com/office/drawing/2014/main" id="{090D4059-B33D-694C-8909-B195C24F9D77}"/>
              </a:ext>
            </a:extLst>
          </p:cNvPr>
          <p:cNvGrpSpPr/>
          <p:nvPr/>
        </p:nvGrpSpPr>
        <p:grpSpPr>
          <a:xfrm>
            <a:off x="2398182" y="1645680"/>
            <a:ext cx="6321298" cy="716520"/>
            <a:chOff x="2398182" y="1645680"/>
            <a:chExt cx="6321298" cy="716520"/>
          </a:xfrm>
        </p:grpSpPr>
        <p:cxnSp>
          <p:nvCxnSpPr>
            <p:cNvPr id="23" name="Straight Connector 37">
              <a:extLst>
                <a:ext uri="{FF2B5EF4-FFF2-40B4-BE49-F238E27FC236}">
                  <a16:creationId xmlns:a16="http://schemas.microsoft.com/office/drawing/2014/main" id="{4E93AC7F-0A8E-DE40-9BB9-E5F6F713B9FA}"/>
                </a:ext>
              </a:extLst>
            </p:cNvPr>
            <p:cNvCxnSpPr>
              <a:stCxn id="7" idx="0"/>
            </p:cNvCxnSpPr>
            <p:nvPr/>
          </p:nvCxnSpPr>
          <p:spPr>
            <a:xfrm flipV="1">
              <a:off x="2404533" y="1651000"/>
              <a:ext cx="0" cy="711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38">
              <a:extLst>
                <a:ext uri="{FF2B5EF4-FFF2-40B4-BE49-F238E27FC236}">
                  <a16:creationId xmlns:a16="http://schemas.microsoft.com/office/drawing/2014/main" id="{262B08E2-C7DE-1441-A726-0A6C9DB2D6C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8182" y="1651000"/>
              <a:ext cx="6321298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41">
              <a:extLst>
                <a:ext uri="{FF2B5EF4-FFF2-40B4-BE49-F238E27FC236}">
                  <a16:creationId xmlns:a16="http://schemas.microsoft.com/office/drawing/2014/main" id="{426D794C-91CB-9F49-905B-AC4539334644}"/>
                </a:ext>
              </a:extLst>
            </p:cNvPr>
            <p:cNvCxnSpPr>
              <a:cxnSpLocks/>
              <a:stCxn id="16" idx="0"/>
            </p:cNvCxnSpPr>
            <p:nvPr/>
          </p:nvCxnSpPr>
          <p:spPr>
            <a:xfrm flipV="1">
              <a:off x="8713129" y="1645680"/>
              <a:ext cx="6351" cy="705880"/>
            </a:xfrm>
            <a:prstGeom prst="line">
              <a:avLst/>
            </a:prstGeom>
            <a:ln w="19050">
              <a:solidFill>
                <a:schemeClr val="tx1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48">
            <a:extLst>
              <a:ext uri="{FF2B5EF4-FFF2-40B4-BE49-F238E27FC236}">
                <a16:creationId xmlns:a16="http://schemas.microsoft.com/office/drawing/2014/main" id="{CB18D753-E4A8-5643-AFDA-432C4A0BA755}"/>
              </a:ext>
            </a:extLst>
          </p:cNvPr>
          <p:cNvGrpSpPr/>
          <p:nvPr/>
        </p:nvGrpSpPr>
        <p:grpSpPr>
          <a:xfrm rot="10800000">
            <a:off x="5436036" y="4028939"/>
            <a:ext cx="3283444" cy="716520"/>
            <a:chOff x="2398182" y="1645680"/>
            <a:chExt cx="6321298" cy="716520"/>
          </a:xfrm>
        </p:grpSpPr>
        <p:cxnSp>
          <p:nvCxnSpPr>
            <p:cNvPr id="27" name="Straight Connector 49">
              <a:extLst>
                <a:ext uri="{FF2B5EF4-FFF2-40B4-BE49-F238E27FC236}">
                  <a16:creationId xmlns:a16="http://schemas.microsoft.com/office/drawing/2014/main" id="{29B09803-78CD-0343-BC6F-E48348D76096}"/>
                </a:ext>
              </a:extLst>
            </p:cNvPr>
            <p:cNvCxnSpPr/>
            <p:nvPr/>
          </p:nvCxnSpPr>
          <p:spPr>
            <a:xfrm flipV="1">
              <a:off x="2404533" y="1651000"/>
              <a:ext cx="0" cy="71120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50">
              <a:extLst>
                <a:ext uri="{FF2B5EF4-FFF2-40B4-BE49-F238E27FC236}">
                  <a16:creationId xmlns:a16="http://schemas.microsoft.com/office/drawing/2014/main" id="{5C3850CC-1BEF-FD44-9FEC-2A30D87E8F0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8182" y="1651000"/>
              <a:ext cx="6321298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51">
              <a:extLst>
                <a:ext uri="{FF2B5EF4-FFF2-40B4-BE49-F238E27FC236}">
                  <a16:creationId xmlns:a16="http://schemas.microsoft.com/office/drawing/2014/main" id="{96E81F66-E514-BF4A-A81A-3130A5F53F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13129" y="1645680"/>
              <a:ext cx="6351" cy="705880"/>
            </a:xfrm>
            <a:prstGeom prst="line">
              <a:avLst/>
            </a:prstGeom>
            <a:ln w="19050">
              <a:solidFill>
                <a:schemeClr val="tx1"/>
              </a:solidFill>
              <a:head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DA49711E-862E-B841-AF79-7D8B2C614DA1}"/>
              </a:ext>
            </a:extLst>
          </p:cNvPr>
          <p:cNvSpPr txBox="1"/>
          <p:nvPr/>
        </p:nvSpPr>
        <p:spPr>
          <a:xfrm>
            <a:off x="5806224" y="4845849"/>
            <a:ext cx="2543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Update parameters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1AC7D53-44BB-5A41-803D-E0EDA33E476E}"/>
              </a:ext>
            </a:extLst>
          </p:cNvPr>
          <p:cNvSpPr txBox="1"/>
          <p:nvPr/>
        </p:nvSpPr>
        <p:spPr>
          <a:xfrm>
            <a:off x="9175747" y="4160687"/>
            <a:ext cx="2921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A.K.A. </a:t>
            </a:r>
            <a:r>
              <a:rPr lang="en-US" dirty="0">
                <a:solidFill>
                  <a:srgbClr val="C00000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Objective function</a:t>
            </a:r>
          </a:p>
        </p:txBody>
      </p:sp>
    </p:spTree>
    <p:extLst>
      <p:ext uri="{BB962C8B-B14F-4D97-AF65-F5344CB8AC3E}">
        <p14:creationId xmlns:p14="http://schemas.microsoft.com/office/powerpoint/2010/main" val="186897570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9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68414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Depthwise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 Separable Convolution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2017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년부터 구글에서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Mobile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을 위한 경량화 </a:t>
            </a:r>
            <a:r>
              <a:rPr kumimoji="1" lang="ko-KR" altLang="en-US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합성곱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신경망 모델을 만들기 위해 노력함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  <a:p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이를 위해 만든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block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임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623A38E-3A43-6E48-9098-D6176EB24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850" y="2178113"/>
            <a:ext cx="9766300" cy="33528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89F5B6-6AC1-6348-A604-31A575704368}"/>
                  </a:ext>
                </a:extLst>
              </p:cNvPr>
              <p:cNvSpPr txBox="1"/>
              <p:nvPr/>
            </p:nvSpPr>
            <p:spPr>
              <a:xfrm>
                <a:off x="2255894" y="5841089"/>
                <a:ext cx="706571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ko-KR" altLang="en-US" dirty="0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일반적으로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ko-KR" b="0" i="1" smtClean="0">
                            <a:latin typeface="Cambria Math" panose="02040503050406030204" pitchFamily="18" charset="0"/>
                            <a:ea typeface="苹方 中等" panose="020B0400000000000000" pitchFamily="34" charset="-122"/>
                          </a:rPr>
                        </m:ctrlPr>
                      </m:sSubPr>
                      <m:e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  <a:ea typeface="苹方 中等" panose="020B0400000000000000" pitchFamily="34" charset="-122"/>
                          </a:rPr>
                          <m:t>𝐷</m:t>
                        </m:r>
                      </m:e>
                      <m:sub>
                        <m:r>
                          <a:rPr kumimoji="1" lang="en-US" altLang="ko-KR" b="0" i="1" smtClean="0">
                            <a:latin typeface="Cambria Math" panose="02040503050406030204" pitchFamily="18" charset="0"/>
                            <a:ea typeface="苹方 中等" panose="020B0400000000000000" pitchFamily="34" charset="-122"/>
                          </a:rPr>
                          <m:t>𝑘</m:t>
                        </m:r>
                      </m:sub>
                    </m:sSub>
                  </m:oMath>
                </a14:m>
                <a:r>
                  <a:rPr kumimoji="1" lang="ko-KR" altLang="en-US" dirty="0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가 </a:t>
                </a:r>
                <a:r>
                  <a:rPr kumimoji="1" lang="en-US" altLang="ko-KR" dirty="0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3</a:t>
                </a:r>
                <a:r>
                  <a:rPr kumimoji="1" lang="ko-KR" altLang="en-US" dirty="0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이라고 할 때</a:t>
                </a:r>
                <a:r>
                  <a:rPr kumimoji="1" lang="en-US" altLang="ko-KR" dirty="0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, </a:t>
                </a:r>
                <a:r>
                  <a:rPr kumimoji="1" lang="ko-KR" altLang="en-US" dirty="0" err="1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파라미터</a:t>
                </a:r>
                <a:r>
                  <a:rPr kumimoji="1" lang="ko-KR" altLang="en-US" dirty="0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 수에서 </a:t>
                </a:r>
                <a:r>
                  <a:rPr kumimoji="1" lang="en-US" altLang="ko-KR" dirty="0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8~9</a:t>
                </a:r>
                <a:r>
                  <a:rPr kumimoji="1" lang="ko-KR" altLang="en-US" dirty="0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배 이득을 봄</a:t>
                </a:r>
                <a:r>
                  <a:rPr kumimoji="1" lang="en-US" altLang="ko-KR" dirty="0">
                    <a:latin typeface="苹方 中等" panose="020B0400000000000000" pitchFamily="34" charset="-122"/>
                    <a:ea typeface="苹方 中等" panose="020B0400000000000000" pitchFamily="34" charset="-122"/>
                  </a:rPr>
                  <a:t>.</a:t>
                </a:r>
                <a:endParaRPr kumimoji="1" lang="ko-KR" altLang="en-US" dirty="0">
                  <a:latin typeface="苹方 中等" panose="020B0400000000000000" pitchFamily="34" charset="-122"/>
                  <a:ea typeface="苹方 中等" panose="020B0400000000000000" pitchFamily="34" charset="-122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2489F5B6-6AC1-6348-A604-31A5757043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5894" y="5841089"/>
                <a:ext cx="7065717" cy="369332"/>
              </a:xfrm>
              <a:prstGeom prst="rect">
                <a:avLst/>
              </a:prstGeom>
              <a:blipFill>
                <a:blip r:embed="rId4"/>
                <a:stretch>
                  <a:fillRect l="-718" t="-9677" b="-1935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42230693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10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68414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Depthwise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 Separable Convolution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pic>
        <p:nvPicPr>
          <p:cNvPr id="5122" name="Picture 2" descr="Different types of the convolution layers | Illarion's Notes">
            <a:extLst>
              <a:ext uri="{FF2B5EF4-FFF2-40B4-BE49-F238E27FC236}">
                <a16:creationId xmlns:a16="http://schemas.microsoft.com/office/drawing/2014/main" id="{083DEDFD-EF85-634F-88A8-72E1EA3B65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286" y="1177625"/>
            <a:ext cx="4037139" cy="5371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586710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11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22781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 err="1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MobileNet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Depthwise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Separable Convolution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을 기존의 </a:t>
            </a:r>
            <a:r>
              <a:rPr kumimoji="1" lang="en-US" altLang="ko-KR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ResNet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Bottleneck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구조를 대신하여 대체함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그리고 성능을 거의 유지하면서도 </a:t>
            </a:r>
            <a:r>
              <a:rPr kumimoji="1" lang="ko-KR" altLang="en-US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파라미터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수를 기하급수적으로 줄임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2A921C-1508-BA4D-B864-79A2054563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582" y="2266322"/>
            <a:ext cx="8597900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185281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12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981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MobileNet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 – ReLU6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ReLU</a:t>
            </a:r>
            <a:r>
              <a:rPr kumimoji="1" lang="ko-KR" altLang="en-US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를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ReLU6</a:t>
            </a:r>
            <a:r>
              <a:rPr kumimoji="1" lang="ko-KR" altLang="en-US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으로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대체하여 성능을 더 올렸다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E74C0F4-CBE5-9C4B-946E-34325E967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7300" y="2701265"/>
            <a:ext cx="9677400" cy="257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37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13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4096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MobileNet</a:t>
            </a: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 Version2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Residual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shortcut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위치를 바꿔주어서 성능을 올리다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! (Inverted Residual)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2388D52-211A-EA41-93C5-F29DB87FB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550" y="1828674"/>
            <a:ext cx="9575800" cy="3327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8A2188-EB0D-4B48-8659-2C62E73192CF}"/>
              </a:ext>
            </a:extLst>
          </p:cNvPr>
          <p:cNvSpPr txBox="1"/>
          <p:nvPr/>
        </p:nvSpPr>
        <p:spPr>
          <a:xfrm>
            <a:off x="2199741" y="5269118"/>
            <a:ext cx="77925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채널 수를 줄였다 늘리는 형태에서 늘렸다 줄이는 형태로 변환하다</a:t>
            </a:r>
            <a:r>
              <a:rPr kumimoji="1" lang="en-US" altLang="ko-KR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!</a:t>
            </a:r>
          </a:p>
          <a:p>
            <a:r>
              <a:rPr kumimoji="1" lang="ko-KR" altLang="en-US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이것만으로도 성능이 굉장히 올랐다</a:t>
            </a:r>
            <a:r>
              <a:rPr kumimoji="1" lang="en-US" altLang="ko-KR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  <a:endParaRPr kumimoji="1" lang="ko-KR" altLang="en-US" sz="20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5889103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14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243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Any Qu</a:t>
            </a:r>
            <a:r>
              <a:rPr lang="en-US" altLang="zh-CN" sz="3200" dirty="0" err="1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estions</a:t>
            </a:r>
            <a:r>
              <a:rPr lang="en-US" altLang="zh-CN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?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9898327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15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24753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 err="1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EfficientNet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모델의 경량화를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Width(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각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layer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채널 수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), Depth(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층의 개수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), resolution(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입력 이미지의 크기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)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와 비교하여 상관관계를 분석함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5ADE39-5A51-8040-BC6C-39ECAE337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700" y="2090219"/>
            <a:ext cx="98806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407909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1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6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24753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 err="1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EfficientNet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30508" y="1016911"/>
            <a:ext cx="11814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Width, Depth, Resolution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에 곱해주는 값이 일정할 때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,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어떻게 크기를 조절할지를 언급하였음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  <a:p>
            <a:r>
              <a:rPr kumimoji="1" lang="en-US" altLang="ko-KR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MobileNet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V2</a:t>
            </a:r>
            <a:r>
              <a:rPr kumimoji="1" lang="ko-KR" altLang="en-US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를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기반으로 실험함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C5AC041-228A-E14F-BDCF-F0E57AF262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7100" y="2514537"/>
            <a:ext cx="5257800" cy="280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76811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17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20192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Overview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49893D0-2CC8-0E41-B8DF-3820521EFD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550" y="1862572"/>
            <a:ext cx="59309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944434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18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243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Any Qu</a:t>
            </a:r>
            <a:r>
              <a:rPr lang="en-US" altLang="zh-CN" sz="3200" dirty="0" err="1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estions</a:t>
            </a:r>
            <a:r>
              <a:rPr lang="en-US" altLang="zh-CN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?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18889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253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Remind : Image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8D4CC78-204D-9143-A757-B67977D0EF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8517" y="1570471"/>
            <a:ext cx="6475482" cy="414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858281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800" dirty="0">
                <a:solidFill>
                  <a:prstClr val="white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19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54745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실생활에 적용하기 위한 문제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C34473-F2FF-DF48-8B0F-98DEDCB7A62E}"/>
              </a:ext>
            </a:extLst>
          </p:cNvPr>
          <p:cNvSpPr txBox="1"/>
          <p:nvPr/>
        </p:nvSpPr>
        <p:spPr>
          <a:xfrm>
            <a:off x="534154" y="1765426"/>
            <a:ext cx="9845965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Trade-off</a:t>
            </a:r>
            <a:r>
              <a:rPr kumimoji="1" lang="ko-KR" altLang="en-US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가 있다</a:t>
            </a:r>
            <a:r>
              <a:rPr kumimoji="1" lang="en-US" altLang="ko-KR" sz="28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.!</a:t>
            </a:r>
          </a:p>
          <a:p>
            <a:endParaRPr kumimoji="1" lang="en-US" altLang="ko-KR" sz="28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r>
              <a:rPr kumimoji="1" lang="ko-KR" altLang="en-US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파라미터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수가 많다 </a:t>
            </a: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=&gt; 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성능이 좋다</a:t>
            </a: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, 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하지만</a:t>
            </a: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연산 속도가 느리고</a:t>
            </a: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저장 공간을 많이 차지한다</a:t>
            </a: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  <a:p>
            <a:endParaRPr kumimoji="1" lang="en-US" altLang="ko-KR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endParaRPr kumimoji="1" lang="en-US" altLang="ko-KR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pPr algn="ctr"/>
            <a:r>
              <a:rPr kumimoji="1" lang="ko-KR" altLang="en-US" dirty="0">
                <a:solidFill>
                  <a:srgbClr val="C00000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이 사이 어딘가</a:t>
            </a:r>
            <a:r>
              <a:rPr kumimoji="1" lang="en-US" altLang="ko-KR" dirty="0">
                <a:solidFill>
                  <a:srgbClr val="C00000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…</a:t>
            </a:r>
          </a:p>
          <a:p>
            <a:endParaRPr kumimoji="1" lang="en-US" altLang="ko-KR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endParaRPr kumimoji="1" lang="en-US" altLang="ko-KR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r>
              <a:rPr kumimoji="1" lang="ko-KR" altLang="en-US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파라미터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수가 적다 </a:t>
            </a: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=&gt; 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성능이 나쁘다</a:t>
            </a: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, </a:t>
            </a:r>
            <a:r>
              <a:rPr kumimoji="1" lang="ko-KR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하지만 연산 속도가 빠르고 저장 공간도 조금 차지한다</a:t>
            </a:r>
            <a:r>
              <a:rPr kumimoji="1" lang="en-US" altLang="ko-KR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  <a:endParaRPr kumimoji="1" lang="ko-KR" altLang="en-US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764928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44255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Remind : Convolution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AB88FFD-E805-8042-A80C-1D278D82E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341" y="2007981"/>
            <a:ext cx="9847811" cy="40353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50CF5B-34D7-4540-B632-13E3688BF5D7}"/>
              </a:ext>
            </a:extLst>
          </p:cNvPr>
          <p:cNvSpPr txBox="1"/>
          <p:nvPr/>
        </p:nvSpPr>
        <p:spPr>
          <a:xfrm>
            <a:off x="349135" y="1172095"/>
            <a:ext cx="46330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kumimoji="1" lang="en-US" altLang="ko-KR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Convolution</a:t>
            </a:r>
            <a:r>
              <a:rPr kumimoji="1" lang="ko-KR" altLang="en-US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연산은 하기와 같음</a:t>
            </a:r>
            <a:r>
              <a:rPr kumimoji="1" lang="en-US" altLang="ko-KR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  <a:p>
            <a:pPr marL="342900" indent="-342900">
              <a:buFont typeface="Wingdings" pitchFamily="2" charset="2"/>
              <a:buChar char="§"/>
            </a:pPr>
            <a:r>
              <a:rPr kumimoji="1" lang="en-US" altLang="ko-KR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Matrix-Form</a:t>
            </a:r>
            <a:r>
              <a:rPr kumimoji="1" lang="ko-KR" altLang="en-US" sz="2000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으로</a:t>
            </a:r>
            <a:r>
              <a:rPr kumimoji="1" lang="ko-KR" altLang="en-US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표현이 가능함</a:t>
            </a:r>
            <a:r>
              <a:rPr kumimoji="1" lang="en-US" altLang="ko-KR" sz="20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  <a:endParaRPr kumimoji="1" lang="ko-KR" altLang="en-US" sz="20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90161362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4599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Remind: </a:t>
            </a:r>
            <a:r>
              <a:rPr lang="en-US" altLang="zh-CN" sz="3200" dirty="0" err="1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AlexNet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55448" y="893903"/>
            <a:ext cx="6479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Full Description, activation map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단위에서의 시각화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4B5BFA6-7C4B-9947-8615-4F8C36063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286" y="1823924"/>
            <a:ext cx="10436352" cy="388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47839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63988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Remind: 3x3</a:t>
            </a:r>
            <a:r>
              <a:rPr lang="ko-KR" altLang="en-US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 </a:t>
            </a:r>
            <a:r>
              <a:rPr lang="en-US" altLang="ko-KR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convolution</a:t>
            </a:r>
            <a:r>
              <a:rPr lang="ko-KR" altLang="en-US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의 의미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55447" y="1008598"/>
            <a:ext cx="118140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Q)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왜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*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필터를 사용할까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D7BF84-3515-1B4A-80A1-6D79640B754A}"/>
              </a:ext>
            </a:extLst>
          </p:cNvPr>
          <p:cNvSpPr txBox="1"/>
          <p:nvPr/>
        </p:nvSpPr>
        <p:spPr>
          <a:xfrm>
            <a:off x="399143" y="3336161"/>
            <a:ext cx="823443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개의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3*3 layer</a:t>
            </a:r>
            <a:r>
              <a:rPr kumimoji="1" lang="ko-KR" altLang="en-US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를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통과하면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7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*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7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영역이 한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neuron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의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effective</a:t>
            </a:r>
          </a:p>
          <a:p>
            <a:r>
              <a:rPr kumimoji="1" lang="en-US" altLang="ko-KR" sz="2000" b="1" dirty="0">
                <a:solidFill>
                  <a:srgbClr val="C00000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Receptive filed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가 된다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즉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, 7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*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7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과 비슷한 효과를 얻을 수 있다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  <a:p>
            <a:endParaRPr kumimoji="1" lang="en-US" altLang="ko-KR" sz="2000" b="1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또한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,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더 깊은 구조로 더 많은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non-linearity</a:t>
            </a:r>
            <a:r>
              <a:rPr kumimoji="1" lang="ko-KR" altLang="en-US" sz="2000" b="1" dirty="0" err="1">
                <a:latin typeface="苹方 中等" panose="020B0400000000000000" pitchFamily="34" charset="-122"/>
                <a:ea typeface="苹方 中等" panose="020B0400000000000000" pitchFamily="34" charset="-122"/>
              </a:rPr>
              <a:t>를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얻을 수 있다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  <a:p>
            <a:endParaRPr kumimoji="1" lang="en-US" altLang="ko-KR" sz="2000" b="1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7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*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7 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필터 하나와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*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 filter 3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개를 사용하는데 필요한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parameter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수를 </a:t>
            </a:r>
            <a:endParaRPr kumimoji="1" lang="en-US" altLang="ko-KR" sz="2000" b="1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비교하면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*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족이 </a:t>
            </a:r>
            <a:r>
              <a:rPr kumimoji="1" lang="ko-KR" altLang="en-US" sz="2000" b="1" dirty="0">
                <a:solidFill>
                  <a:srgbClr val="C00000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더 적은 </a:t>
            </a:r>
            <a:r>
              <a:rPr kumimoji="1" lang="en-US" altLang="ko-KR" sz="2000" b="1" dirty="0">
                <a:solidFill>
                  <a:srgbClr val="C00000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parameter</a:t>
            </a:r>
            <a:r>
              <a:rPr kumimoji="1" lang="ko-KR" altLang="en-US" sz="2000" b="1" dirty="0" err="1">
                <a:solidFill>
                  <a:srgbClr val="C00000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를</a:t>
            </a:r>
            <a:r>
              <a:rPr kumimoji="1" lang="ko-KR" altLang="en-US" sz="2000" b="1" dirty="0">
                <a:solidFill>
                  <a:srgbClr val="C00000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 사용한다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DD03F5A-CD16-EF44-9A62-7361219BA6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3578" y="1008598"/>
            <a:ext cx="4975098" cy="2142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73892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63988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Remind: 1x1</a:t>
            </a:r>
            <a:r>
              <a:rPr lang="ko-KR" altLang="en-US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 </a:t>
            </a:r>
            <a:r>
              <a:rPr lang="en-US" altLang="ko-KR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convolution</a:t>
            </a:r>
            <a:r>
              <a:rPr lang="ko-KR" altLang="en-US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의 의미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6EF003-EE2D-444A-9FAE-2A19D729AD42}"/>
              </a:ext>
            </a:extLst>
          </p:cNvPr>
          <p:cNvSpPr txBox="1"/>
          <p:nvPr/>
        </p:nvSpPr>
        <p:spPr>
          <a:xfrm>
            <a:off x="155447" y="1008598"/>
            <a:ext cx="118140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Matrix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에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1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*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1 convolution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을 취하면 단순 곱하기이지만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, Tensor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에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1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*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1 convolution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을 취하면 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32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개의 채널 정보가 </a:t>
            </a:r>
            <a:r>
              <a:rPr kumimoji="1" lang="ko-KR" altLang="en-US" sz="2000" b="1" dirty="0">
                <a:solidFill>
                  <a:srgbClr val="C00000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압축</a:t>
            </a:r>
            <a:r>
              <a:rPr kumimoji="1" lang="ko-KR" altLang="en-US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된다</a:t>
            </a:r>
            <a:r>
              <a:rPr kumimoji="1" lang="en-US" altLang="ko-KR" sz="2000" b="1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!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6BE7734-E214-5A4B-A861-130207955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0400" y="2319597"/>
            <a:ext cx="74168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25219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슬라이드 6 형태 1"/>
          <p:cNvSpPr/>
          <p:nvPr/>
        </p:nvSpPr>
        <p:spPr>
          <a:xfrm>
            <a:off x="0" y="0"/>
            <a:ext cx="798286" cy="79828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0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8" name="슬라이드 6 형태 2"/>
          <p:cNvSpPr txBox="1"/>
          <p:nvPr/>
        </p:nvSpPr>
        <p:spPr>
          <a:xfrm>
            <a:off x="947082" y="309128"/>
            <a:ext cx="324319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苹方 粗体" panose="020B0600000000000000" pitchFamily="34" charset="-122"/>
                <a:ea typeface="苹方 粗体" panose="020B0600000000000000" pitchFamily="34" charset="-122"/>
                <a:cs typeface="+mn-cs"/>
              </a:rPr>
              <a:t>Any Qu</a:t>
            </a:r>
            <a:r>
              <a:rPr lang="en-US" altLang="zh-CN" sz="3200" dirty="0" err="1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estions</a:t>
            </a:r>
            <a:r>
              <a:rPr lang="en-US" altLang="zh-CN" sz="32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?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苹方 粗体" panose="020B0600000000000000" pitchFamily="34" charset="-122"/>
              <a:ea typeface="苹方 粗体" panose="020B0600000000000000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0592296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2 형태 1"/>
          <p:cNvSpPr/>
          <p:nvPr/>
        </p:nvSpPr>
        <p:spPr>
          <a:xfrm>
            <a:off x="-603552" y="377372"/>
            <a:ext cx="2979460" cy="297946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슬라이드 2 형태 2"/>
          <p:cNvSpPr/>
          <p:nvPr/>
        </p:nvSpPr>
        <p:spPr>
          <a:xfrm>
            <a:off x="-603552" y="2309966"/>
            <a:ext cx="4982187" cy="4982187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슬라이드 2 형태 3"/>
          <p:cNvSpPr/>
          <p:nvPr/>
        </p:nvSpPr>
        <p:spPr>
          <a:xfrm>
            <a:off x="891822" y="0"/>
            <a:ext cx="349956" cy="155786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슬라이드 2 형태 4"/>
          <p:cNvSpPr txBox="1"/>
          <p:nvPr/>
        </p:nvSpPr>
        <p:spPr>
          <a:xfrm>
            <a:off x="1430658" y="816112"/>
            <a:ext cx="31504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Contents</a:t>
            </a:r>
            <a:endParaRPr kumimoji="0" lang="zh-CN" altLang="en-US" sz="4000" b="0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</p:txBody>
      </p:sp>
      <p:sp>
        <p:nvSpPr>
          <p:cNvPr id="4" name="슬라이드 2 형태 5"/>
          <p:cNvSpPr/>
          <p:nvPr/>
        </p:nvSpPr>
        <p:spPr>
          <a:xfrm>
            <a:off x="891822" y="944277"/>
            <a:ext cx="349956" cy="451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슬라이드 2 형태 6"/>
          <p:cNvSpPr/>
          <p:nvPr/>
        </p:nvSpPr>
        <p:spPr>
          <a:xfrm>
            <a:off x="1708532" y="2671580"/>
            <a:ext cx="879796" cy="9461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细体" panose="020B0200000000000000" pitchFamily="34" charset="-122"/>
                <a:ea typeface="苹方 细体" panose="020B0200000000000000" pitchFamily="34" charset="-122"/>
                <a:cs typeface="+mn-cs"/>
              </a:rPr>
              <a:t>1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细体" panose="020B0200000000000000" pitchFamily="34" charset="-122"/>
              <a:ea typeface="苹方 细体" panose="020B0200000000000000" pitchFamily="34" charset="-122"/>
              <a:cs typeface="+mn-cs"/>
            </a:endParaRPr>
          </a:p>
        </p:txBody>
      </p:sp>
      <p:sp>
        <p:nvSpPr>
          <p:cNvPr id="9" name="슬라이드 2 형태 8"/>
          <p:cNvSpPr/>
          <p:nvPr/>
        </p:nvSpPr>
        <p:spPr>
          <a:xfrm>
            <a:off x="6985000" y="2671580"/>
            <a:ext cx="879796" cy="94613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苹方 细体" panose="020B0200000000000000" pitchFamily="34" charset="-122"/>
                <a:ea typeface="苹方 细体" panose="020B0200000000000000" pitchFamily="34" charset="-122"/>
                <a:cs typeface="+mn-cs"/>
              </a:rPr>
              <a:t>2</a:t>
            </a:r>
            <a:endParaRPr kumimoji="0" lang="zh-CN" alt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苹方 细体" panose="020B0200000000000000" pitchFamily="34" charset="-122"/>
              <a:ea typeface="苹方 细体" panose="020B0200000000000000" pitchFamily="34" charset="-122"/>
              <a:cs typeface="+mn-cs"/>
            </a:endParaRPr>
          </a:p>
        </p:txBody>
      </p:sp>
      <p:sp>
        <p:nvSpPr>
          <p:cNvPr id="11" name="슬라이드 2 형태 10"/>
          <p:cNvSpPr/>
          <p:nvPr/>
        </p:nvSpPr>
        <p:spPr>
          <a:xfrm>
            <a:off x="2588328" y="2671580"/>
            <a:ext cx="3108004" cy="9461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苹方 中等" panose="020B0400000000000000" pitchFamily="34" charset="-122"/>
                <a:ea typeface="苹方 中等" panose="020B0400000000000000" pitchFamily="34" charset="-122"/>
                <a:cs typeface="+mn-cs"/>
              </a:rPr>
              <a:t>ResNet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2" name="슬라이드 2 형태 11"/>
          <p:cNvSpPr/>
          <p:nvPr/>
        </p:nvSpPr>
        <p:spPr>
          <a:xfrm>
            <a:off x="7864796" y="2671580"/>
            <a:ext cx="3108004" cy="9461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200" dirty="0">
                <a:solidFill>
                  <a:prstClr val="black">
                    <a:lumMod val="85000"/>
                    <a:lumOff val="15000"/>
                  </a:prstClr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Lightweight Networks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苹方 中等" panose="020B0400000000000000" pitchFamily="34" charset="-122"/>
              <a:ea typeface="苹方 中等" panose="020B0400000000000000" pitchFamily="34" charset="-122"/>
              <a:cs typeface="+mn-cs"/>
            </a:endParaRPr>
          </a:p>
        </p:txBody>
      </p:sp>
      <p:sp>
        <p:nvSpPr>
          <p:cNvPr id="15" name="슬라이드 2 형태 14"/>
          <p:cNvSpPr/>
          <p:nvPr/>
        </p:nvSpPr>
        <p:spPr>
          <a:xfrm>
            <a:off x="10137020" y="-856342"/>
            <a:ext cx="2979460" cy="2979460"/>
          </a:xfrm>
          <a:prstGeom prst="ellipse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33535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"/>
                            </p:stCondLst>
                            <p:childTnLst>
                              <p:par>
                                <p:cTn id="20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35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2" grpId="0" animBg="1"/>
      <p:bldP spid="3" grpId="0"/>
      <p:bldP spid="4" grpId="0" animBg="1"/>
      <p:bldP spid="7" grpId="0" animBg="1"/>
      <p:bldP spid="9" grpId="0" animBg="1"/>
      <p:bldP spid="11" grpId="0" animBg="1"/>
      <p:bldP spid="12" grpId="0" animBg="1"/>
      <p:bldP spid="15" grpId="0" animBg="1"/>
    </p:bldLst>
  </p:timing>
</p:sld>
</file>

<file path=ppt/theme/theme1.xml><?xml version="1.0" encoding="utf-8"?>
<a:theme xmlns:a="http://schemas.openxmlformats.org/drawingml/2006/main" name="office 테마 - 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 - 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85000"/>
            <a:lumOff val="15000"/>
          </a:schemeClr>
        </a:solidFill>
        <a:ln>
          <a:noFill/>
        </a:ln>
      </a:spPr>
      <a:bodyPr rtlCol="0" anchor="ctr"/>
      <a:lstStyle>
        <a:defPPr algn="ctr">
          <a:defRPr dirty="0" smtClean="0">
            <a:latin typeface="苹方 中等" panose="020B0400000000000000" pitchFamily="34" charset="-122"/>
            <a:ea typeface="苹方 中等" panose="020B0400000000000000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sz="2800" dirty="0" smtClean="0">
            <a:latin typeface="苹方 中等" panose="020B0400000000000000" pitchFamily="34" charset="-122"/>
            <a:ea typeface="苹方 中等" panose="020B04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587</Words>
  <Application>Microsoft Macintosh PowerPoint</Application>
  <PresentationFormat>와이드스크린</PresentationFormat>
  <Paragraphs>122</Paragraphs>
  <Slides>30</Slides>
  <Notes>30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30</vt:i4>
      </vt:variant>
    </vt:vector>
  </HeadingPairs>
  <TitlesOfParts>
    <vt:vector size="44" baseType="lpstr">
      <vt:lpstr>나눔스퀘어 ExtraBold</vt:lpstr>
      <vt:lpstr>맑은 고딕</vt:lpstr>
      <vt:lpstr>思源黑体 CN Heavy</vt:lpstr>
      <vt:lpstr>思源黑体 CN Light</vt:lpstr>
      <vt:lpstr>苹方 粗体</vt:lpstr>
      <vt:lpstr>苹方 中等</vt:lpstr>
      <vt:lpstr>苹方 细体</vt:lpstr>
      <vt:lpstr>等线</vt:lpstr>
      <vt:lpstr>等线 Light</vt:lpstr>
      <vt:lpstr>Arial</vt:lpstr>
      <vt:lpstr>Cambria Math</vt:lpstr>
      <vt:lpstr>Wingdings</vt:lpstr>
      <vt:lpstr>office 테마 - 1</vt:lpstr>
      <vt:lpstr>office 테마 - 2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>(주)콘텐츠테이크아웃</Manager>
  <Company>(주)콘텐츠테이크아웃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(주)콘텐츠테이크아웃</dc:title>
  <dc:subject>(주)콘텐츠테이크아웃</dc:subject>
  <dc:creator>(주)콘텐츠테이크아웃</dc:creator>
  <cp:keywords>(주)콘텐츠테이크아웃</cp:keywords>
  <dc:description>V51V55V33Ab168Ab169Aa87Aa87Aa87Aa87Aa33Aa33Aa33Aa33Aa56V33Aa56Ab169Ab169V55Ab169V33Aa56Ab169JVAaJVAaAaAdVAaJVAaAbAbAbAbAbAbAbAbAa162VAaAaRAaVAaJAaVAaJAaVAaJVAaAaRAa54Aa54Aa55Aa55V165V165V165V165JJJJJVAaVAaAa126Aa126Aa126Aa126V165V165V165V165L116L118JJJJAyAa95Aa95AaAzAaAaAaVAaV55Ab169V33Aa56Ab169AaJJJAaJAaAaAaAaAaAaAaAaJAaAgAa95Aa163R33VAaAaAa162V33Aa95R55Aa54Aa162Aa95Aa95V95V95V54Aa95Ah51Az54RAa95Aa95Aa95VAaR33R33R33Ay33Ay33Ay33Aa87Aa86Aa95Aa95V33V33V33Aa54R54Aa95Aa54Aa95V33R53R58R55V55Ab169V33Aa56Ab169V33V33Aa95Aa95R55R54V33Aa56V33Aa95V33Aa95AbJJJAbJV54Aa56Aa95Aa95V33V33Aa126Aa95Aa95V33R54Aa117Aa51V33Aa95Aa95Aa95Aa95R55R55R55R55Aa118V55Ab169V33Aa56Ab169Aa95Aa95Aa95V33V33V33L33L33V33V33V33V33Aa56Aa51V33V55V55V55V55L162D162Aa95AaVAaAa95V169V33V33V33Aa95Aa95Aa95V33D33D33D33AaRV51V33Ab168Aa55QAaVAaVVAaAaAaAaAaLAaVQQAaVAaVAaAaAaAaLAaAaAaVAcAaAaAaAaL</dc:description>
  <cp:lastModifiedBy>Microsoft Office User</cp:lastModifiedBy>
  <cp:revision>31</cp:revision>
  <dcterms:created xsi:type="dcterms:W3CDTF">2019-08-20T09:53:04Z</dcterms:created>
  <dcterms:modified xsi:type="dcterms:W3CDTF">2021-07-09T09:40:39Z</dcterms:modified>
  <cp:category>(주)콘텐츠테이크아웃</cp:category>
  <cp:contentStatus>(주)콘텐츠테이크아웃</cp:contentStatus>
  <dc:language>한국어, 영어</dc:language>
  <cp:version>2010이상 버전에 최적화</cp:version>
</cp:coreProperties>
</file>

<file path=docProps/thumbnail.jpeg>
</file>